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72" r:id="rId12"/>
  </p:sldIdLst>
  <p:sldSz cx="9144000" cy="5143500" type="screen16x9"/>
  <p:notesSz cx="6858000" cy="9144000"/>
  <p:embeddedFontLs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Raleway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964630-1110-4D50-ADA6-D321286A9C25}" type="doc">
      <dgm:prSet loTypeId="urn:microsoft.com/office/officeart/2005/8/layout/vList2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1B387619-9784-4D58-8C3C-B5E68515AE78}">
      <dgm:prSet/>
      <dgm:spPr/>
      <dgm:t>
        <a:bodyPr/>
        <a:lstStyle/>
        <a:p>
          <a:r>
            <a:rPr lang="fr-FR" b="1" dirty="0">
              <a:latin typeface="Raleway" pitchFamily="2" charset="0"/>
            </a:rPr>
            <a:t>Langage :</a:t>
          </a:r>
          <a:r>
            <a:rPr lang="fr-FR" dirty="0">
              <a:latin typeface="Raleway" pitchFamily="2" charset="0"/>
            </a:rPr>
            <a:t> Python 3.11</a:t>
          </a:r>
          <a:endParaRPr lang="en-US" dirty="0">
            <a:latin typeface="Raleway" pitchFamily="2" charset="0"/>
          </a:endParaRPr>
        </a:p>
      </dgm:t>
    </dgm:pt>
    <dgm:pt modelId="{FD53C46C-DF41-4393-9478-4112F0516A97}" type="parTrans" cxnId="{F7FD4404-C328-4BEE-867F-1DE539AF241A}">
      <dgm:prSet/>
      <dgm:spPr/>
      <dgm:t>
        <a:bodyPr/>
        <a:lstStyle/>
        <a:p>
          <a:endParaRPr lang="en-US"/>
        </a:p>
      </dgm:t>
    </dgm:pt>
    <dgm:pt modelId="{F5378477-68BB-46EE-B7C1-9B203508A1DF}" type="sibTrans" cxnId="{F7FD4404-C328-4BEE-867F-1DE539AF241A}">
      <dgm:prSet/>
      <dgm:spPr/>
      <dgm:t>
        <a:bodyPr/>
        <a:lstStyle/>
        <a:p>
          <a:endParaRPr lang="en-US"/>
        </a:p>
      </dgm:t>
    </dgm:pt>
    <dgm:pt modelId="{9868EE67-69F0-4518-994C-EF5ED73782FF}">
      <dgm:prSet/>
      <dgm:spPr/>
      <dgm:t>
        <a:bodyPr/>
        <a:lstStyle/>
        <a:p>
          <a:r>
            <a:rPr lang="fr-FR" b="1" dirty="0">
              <a:latin typeface="Raleway" pitchFamily="2" charset="0"/>
            </a:rPr>
            <a:t>Bibliothèques :</a:t>
          </a:r>
          <a:r>
            <a:rPr lang="fr-FR" dirty="0">
              <a:latin typeface="Raleway" pitchFamily="2" charset="0"/>
            </a:rPr>
            <a:t> </a:t>
          </a:r>
          <a:r>
            <a:rPr lang="fr-FR" dirty="0" err="1">
              <a:latin typeface="Raleway" pitchFamily="2" charset="0"/>
            </a:rPr>
            <a:t>OpenCV</a:t>
          </a:r>
          <a:r>
            <a:rPr lang="fr-FR" dirty="0">
              <a:latin typeface="Raleway" pitchFamily="2" charset="0"/>
            </a:rPr>
            <a:t>, </a:t>
          </a:r>
          <a:r>
            <a:rPr lang="fr-FR" dirty="0" err="1">
              <a:latin typeface="Raleway" pitchFamily="2" charset="0"/>
            </a:rPr>
            <a:t>NumPy</a:t>
          </a:r>
          <a:r>
            <a:rPr lang="fr-FR" dirty="0">
              <a:latin typeface="Raleway" pitchFamily="2" charset="0"/>
            </a:rPr>
            <a:t>, </a:t>
          </a:r>
          <a:r>
            <a:rPr lang="fr-FR" dirty="0" err="1">
              <a:latin typeface="Raleway" pitchFamily="2" charset="0"/>
            </a:rPr>
            <a:t>Matplotlib</a:t>
          </a:r>
          <a:r>
            <a:rPr lang="fr-FR" dirty="0">
              <a:latin typeface="Raleway" pitchFamily="2" charset="0"/>
            </a:rPr>
            <a:t>, </a:t>
          </a:r>
          <a:r>
            <a:rPr lang="fr-FR" dirty="0" err="1">
              <a:latin typeface="Raleway" pitchFamily="2" charset="0"/>
            </a:rPr>
            <a:t>Torch</a:t>
          </a:r>
          <a:r>
            <a:rPr lang="fr-FR" dirty="0">
              <a:latin typeface="Raleway" pitchFamily="2" charset="0"/>
            </a:rPr>
            <a:t>, </a:t>
          </a:r>
          <a:r>
            <a:rPr lang="fr-FR" dirty="0" err="1">
              <a:latin typeface="Raleway" pitchFamily="2" charset="0"/>
            </a:rPr>
            <a:t>ONNXRuntime</a:t>
          </a:r>
          <a:endParaRPr lang="en-US" dirty="0">
            <a:latin typeface="Raleway" pitchFamily="2" charset="0"/>
          </a:endParaRPr>
        </a:p>
      </dgm:t>
    </dgm:pt>
    <dgm:pt modelId="{B20D6F1B-1DBF-492B-A813-F4966A19DC70}" type="parTrans" cxnId="{6713CFDC-A35F-40C0-9822-A9BA88287E4D}">
      <dgm:prSet/>
      <dgm:spPr/>
      <dgm:t>
        <a:bodyPr/>
        <a:lstStyle/>
        <a:p>
          <a:endParaRPr lang="en-US"/>
        </a:p>
      </dgm:t>
    </dgm:pt>
    <dgm:pt modelId="{902AC6B5-1C4C-49AB-8FFC-059AF804E88A}" type="sibTrans" cxnId="{6713CFDC-A35F-40C0-9822-A9BA88287E4D}">
      <dgm:prSet/>
      <dgm:spPr/>
      <dgm:t>
        <a:bodyPr/>
        <a:lstStyle/>
        <a:p>
          <a:endParaRPr lang="en-US"/>
        </a:p>
      </dgm:t>
    </dgm:pt>
    <dgm:pt modelId="{0E25E064-F817-4DD2-AF60-79F79E49E06C}">
      <dgm:prSet/>
      <dgm:spPr/>
      <dgm:t>
        <a:bodyPr/>
        <a:lstStyle/>
        <a:p>
          <a:r>
            <a:rPr lang="fr-FR" b="1" dirty="0">
              <a:latin typeface="Raleway" pitchFamily="2" charset="0"/>
            </a:rPr>
            <a:t>Mask R-CNN (COCO)</a:t>
          </a:r>
          <a:r>
            <a:rPr lang="fr-FR" dirty="0">
              <a:latin typeface="Raleway" pitchFamily="2" charset="0"/>
            </a:rPr>
            <a:t> → segmentation d’instances (</a:t>
          </a:r>
          <a:r>
            <a:rPr lang="fr-FR" i="1" dirty="0" err="1">
              <a:latin typeface="Raleway" pitchFamily="2" charset="0"/>
            </a:rPr>
            <a:t>Things</a:t>
          </a:r>
          <a:r>
            <a:rPr lang="fr-FR" dirty="0">
              <a:latin typeface="Raleway" pitchFamily="2" charset="0"/>
            </a:rPr>
            <a:t>)</a:t>
          </a:r>
          <a:endParaRPr lang="en-US" dirty="0">
            <a:latin typeface="Raleway" pitchFamily="2" charset="0"/>
          </a:endParaRPr>
        </a:p>
      </dgm:t>
    </dgm:pt>
    <dgm:pt modelId="{C2961154-B64B-4962-A902-5C85E5A4E747}" type="parTrans" cxnId="{AA6253D9-8FE3-48B3-816D-EF661311694C}">
      <dgm:prSet/>
      <dgm:spPr/>
      <dgm:t>
        <a:bodyPr/>
        <a:lstStyle/>
        <a:p>
          <a:endParaRPr lang="en-US"/>
        </a:p>
      </dgm:t>
    </dgm:pt>
    <dgm:pt modelId="{7DDD6BDD-9D36-4EA4-87DF-0E69763C0A44}" type="sibTrans" cxnId="{AA6253D9-8FE3-48B3-816D-EF661311694C}">
      <dgm:prSet/>
      <dgm:spPr/>
      <dgm:t>
        <a:bodyPr/>
        <a:lstStyle/>
        <a:p>
          <a:endParaRPr lang="en-US"/>
        </a:p>
      </dgm:t>
    </dgm:pt>
    <dgm:pt modelId="{B97271B1-4FB2-44CB-A7A1-813F8D7CE08C}">
      <dgm:prSet/>
      <dgm:spPr/>
      <dgm:t>
        <a:bodyPr/>
        <a:lstStyle/>
        <a:p>
          <a:r>
            <a:rPr lang="fr-FR" b="1" dirty="0">
              <a:latin typeface="Raleway" pitchFamily="2" charset="0"/>
            </a:rPr>
            <a:t>DeepLabV3+ (</a:t>
          </a:r>
          <a:r>
            <a:rPr lang="fr-FR" b="1" dirty="0" err="1">
              <a:latin typeface="Raleway" pitchFamily="2" charset="0"/>
            </a:rPr>
            <a:t>Cityscapes</a:t>
          </a:r>
          <a:r>
            <a:rPr lang="fr-FR" b="1" dirty="0">
              <a:latin typeface="Raleway" pitchFamily="2" charset="0"/>
            </a:rPr>
            <a:t> / COCO)</a:t>
          </a:r>
          <a:r>
            <a:rPr lang="fr-FR" dirty="0">
              <a:latin typeface="Raleway" pitchFamily="2" charset="0"/>
            </a:rPr>
            <a:t> → segmentation sémantique (</a:t>
          </a:r>
          <a:r>
            <a:rPr lang="fr-FR" i="1" dirty="0" err="1">
              <a:latin typeface="Raleway" pitchFamily="2" charset="0"/>
            </a:rPr>
            <a:t>Stuff</a:t>
          </a:r>
          <a:r>
            <a:rPr lang="fr-FR" dirty="0">
              <a:latin typeface="Raleway" pitchFamily="2" charset="0"/>
            </a:rPr>
            <a:t>)</a:t>
          </a:r>
          <a:endParaRPr lang="en-US" dirty="0">
            <a:latin typeface="Raleway" pitchFamily="2" charset="0"/>
          </a:endParaRPr>
        </a:p>
      </dgm:t>
    </dgm:pt>
    <dgm:pt modelId="{DC9680CA-3A6E-4049-912E-C7A8392EAA59}" type="parTrans" cxnId="{D43FE944-8D23-4639-AD73-0D09FBD9EFD6}">
      <dgm:prSet/>
      <dgm:spPr/>
      <dgm:t>
        <a:bodyPr/>
        <a:lstStyle/>
        <a:p>
          <a:endParaRPr lang="en-US"/>
        </a:p>
      </dgm:t>
    </dgm:pt>
    <dgm:pt modelId="{C005DC98-4BE7-42CF-8F4B-7D7AAF2842D8}" type="sibTrans" cxnId="{D43FE944-8D23-4639-AD73-0D09FBD9EFD6}">
      <dgm:prSet/>
      <dgm:spPr/>
      <dgm:t>
        <a:bodyPr/>
        <a:lstStyle/>
        <a:p>
          <a:endParaRPr lang="en-US"/>
        </a:p>
      </dgm:t>
    </dgm:pt>
    <dgm:pt modelId="{D85F4A88-E5C7-48D3-AF8C-C0518021D395}">
      <dgm:prSet/>
      <dgm:spPr/>
      <dgm:t>
        <a:bodyPr/>
        <a:lstStyle/>
        <a:p>
          <a:r>
            <a:rPr lang="fr-FR" b="1" dirty="0">
              <a:latin typeface="Raleway" pitchFamily="2" charset="0"/>
            </a:rPr>
            <a:t>Métrique :</a:t>
          </a:r>
          <a:r>
            <a:rPr lang="fr-FR" dirty="0">
              <a:latin typeface="Raleway" pitchFamily="2" charset="0"/>
            </a:rPr>
            <a:t> </a:t>
          </a:r>
          <a:r>
            <a:rPr lang="fr-FR" i="1" dirty="0" err="1">
              <a:latin typeface="Raleway" pitchFamily="2" charset="0"/>
            </a:rPr>
            <a:t>Panoptic</a:t>
          </a:r>
          <a:r>
            <a:rPr lang="fr-FR" i="1" dirty="0">
              <a:latin typeface="Raleway" pitchFamily="2" charset="0"/>
            </a:rPr>
            <a:t> </a:t>
          </a:r>
          <a:r>
            <a:rPr lang="fr-FR" i="1" dirty="0" err="1">
              <a:latin typeface="Raleway" pitchFamily="2" charset="0"/>
            </a:rPr>
            <a:t>Quality</a:t>
          </a:r>
          <a:r>
            <a:rPr lang="fr-FR" i="1" dirty="0">
              <a:latin typeface="Raleway" pitchFamily="2" charset="0"/>
            </a:rPr>
            <a:t> (PQ)</a:t>
          </a:r>
          <a:r>
            <a:rPr lang="fr-FR" dirty="0">
              <a:latin typeface="Raleway" pitchFamily="2" charset="0"/>
            </a:rPr>
            <a:t> pour évaluer la cohérence des résultats</a:t>
          </a:r>
          <a:endParaRPr lang="en-US" dirty="0">
            <a:latin typeface="Raleway" pitchFamily="2" charset="0"/>
          </a:endParaRPr>
        </a:p>
      </dgm:t>
    </dgm:pt>
    <dgm:pt modelId="{8838C6F3-DBD4-42AB-BC48-893279B22046}" type="parTrans" cxnId="{5D892F16-1817-4DC8-AF09-4C76DFA40155}">
      <dgm:prSet/>
      <dgm:spPr/>
      <dgm:t>
        <a:bodyPr/>
        <a:lstStyle/>
        <a:p>
          <a:endParaRPr lang="en-US"/>
        </a:p>
      </dgm:t>
    </dgm:pt>
    <dgm:pt modelId="{C5144173-BA2F-4B09-9D04-CAD20D3E6F99}" type="sibTrans" cxnId="{5D892F16-1817-4DC8-AF09-4C76DFA40155}">
      <dgm:prSet/>
      <dgm:spPr/>
      <dgm:t>
        <a:bodyPr/>
        <a:lstStyle/>
        <a:p>
          <a:endParaRPr lang="en-US"/>
        </a:p>
      </dgm:t>
    </dgm:pt>
    <dgm:pt modelId="{D6C70036-2196-41A4-8318-10D42EF88D0A}">
      <dgm:prSet/>
      <dgm:spPr/>
      <dgm:t>
        <a:bodyPr/>
        <a:lstStyle/>
        <a:p>
          <a:r>
            <a:rPr lang="fr-FR" b="1" dirty="0">
              <a:latin typeface="Raleway" pitchFamily="2" charset="0"/>
            </a:rPr>
            <a:t>Résultats :</a:t>
          </a:r>
          <a:r>
            <a:rPr lang="fr-FR" dirty="0">
              <a:latin typeface="Raleway" pitchFamily="2" charset="0"/>
            </a:rPr>
            <a:t> génération automatique d’images panoptiques et calcul PQ pour chaque test</a:t>
          </a:r>
          <a:endParaRPr lang="en-US" dirty="0">
            <a:latin typeface="Raleway" pitchFamily="2" charset="0"/>
          </a:endParaRPr>
        </a:p>
      </dgm:t>
    </dgm:pt>
    <dgm:pt modelId="{5EFD0CCE-EEEE-401F-A20A-8F894C0CD649}" type="parTrans" cxnId="{CAC3BD89-4ACC-4707-A2AC-6BEA9FE19D6E}">
      <dgm:prSet/>
      <dgm:spPr/>
      <dgm:t>
        <a:bodyPr/>
        <a:lstStyle/>
        <a:p>
          <a:endParaRPr lang="en-US"/>
        </a:p>
      </dgm:t>
    </dgm:pt>
    <dgm:pt modelId="{ED4DB158-32B7-4555-B7F1-715C23D12257}" type="sibTrans" cxnId="{CAC3BD89-4ACC-4707-A2AC-6BEA9FE19D6E}">
      <dgm:prSet/>
      <dgm:spPr/>
      <dgm:t>
        <a:bodyPr/>
        <a:lstStyle/>
        <a:p>
          <a:endParaRPr lang="en-US"/>
        </a:p>
      </dgm:t>
    </dgm:pt>
    <dgm:pt modelId="{3695BCC8-6092-4608-8C63-ECD54E50C5E6}" type="pres">
      <dgm:prSet presAssocID="{6B964630-1110-4D50-ADA6-D321286A9C25}" presName="linear" presStyleCnt="0">
        <dgm:presLayoutVars>
          <dgm:animLvl val="lvl"/>
          <dgm:resizeHandles val="exact"/>
        </dgm:presLayoutVars>
      </dgm:prSet>
      <dgm:spPr/>
    </dgm:pt>
    <dgm:pt modelId="{333CF8C2-972A-4742-AC4E-05D1F787CC53}" type="pres">
      <dgm:prSet presAssocID="{1B387619-9784-4D58-8C3C-B5E68515AE78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8A91603E-D9D9-4CC4-989F-0A41FD29FFEE}" type="pres">
      <dgm:prSet presAssocID="{F5378477-68BB-46EE-B7C1-9B203508A1DF}" presName="spacer" presStyleCnt="0"/>
      <dgm:spPr/>
    </dgm:pt>
    <dgm:pt modelId="{92ED6854-27C4-4DA2-84AC-F2624E9F5218}" type="pres">
      <dgm:prSet presAssocID="{9868EE67-69F0-4518-994C-EF5ED73782FF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0BECAA5-60DF-46EE-A5FE-59DB89B2312F}" type="pres">
      <dgm:prSet presAssocID="{902AC6B5-1C4C-49AB-8FFC-059AF804E88A}" presName="spacer" presStyleCnt="0"/>
      <dgm:spPr/>
    </dgm:pt>
    <dgm:pt modelId="{F65219FD-756E-45A4-8A63-3042647CF369}" type="pres">
      <dgm:prSet presAssocID="{0E25E064-F817-4DD2-AF60-79F79E49E06C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6C4EFCD-2EDC-44F7-8CDC-7054E5518867}" type="pres">
      <dgm:prSet presAssocID="{7DDD6BDD-9D36-4EA4-87DF-0E69763C0A44}" presName="spacer" presStyleCnt="0"/>
      <dgm:spPr/>
    </dgm:pt>
    <dgm:pt modelId="{7C55C64F-B6BA-4C1E-B297-96627C05114A}" type="pres">
      <dgm:prSet presAssocID="{B97271B1-4FB2-44CB-A7A1-813F8D7CE08C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155C8A82-6DDE-42B9-B7A6-90B8AE731EFB}" type="pres">
      <dgm:prSet presAssocID="{C005DC98-4BE7-42CF-8F4B-7D7AAF2842D8}" presName="spacer" presStyleCnt="0"/>
      <dgm:spPr/>
    </dgm:pt>
    <dgm:pt modelId="{C42B31A2-E26B-43A6-96BA-8A542A1655D2}" type="pres">
      <dgm:prSet presAssocID="{D85F4A88-E5C7-48D3-AF8C-C0518021D395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04BC1B60-AEFA-4E78-8AB1-662BD833ED71}" type="pres">
      <dgm:prSet presAssocID="{C5144173-BA2F-4B09-9D04-CAD20D3E6F99}" presName="spacer" presStyleCnt="0"/>
      <dgm:spPr/>
    </dgm:pt>
    <dgm:pt modelId="{8753343F-9687-4587-B0C9-95C06C8F72BD}" type="pres">
      <dgm:prSet presAssocID="{D6C70036-2196-41A4-8318-10D42EF88D0A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F7FD4404-C328-4BEE-867F-1DE539AF241A}" srcId="{6B964630-1110-4D50-ADA6-D321286A9C25}" destId="{1B387619-9784-4D58-8C3C-B5E68515AE78}" srcOrd="0" destOrd="0" parTransId="{FD53C46C-DF41-4393-9478-4112F0516A97}" sibTransId="{F5378477-68BB-46EE-B7C1-9B203508A1DF}"/>
    <dgm:cxn modelId="{A7724E10-BE56-4506-A99F-0C83B3BAEA06}" type="presOf" srcId="{B97271B1-4FB2-44CB-A7A1-813F8D7CE08C}" destId="{7C55C64F-B6BA-4C1E-B297-96627C05114A}" srcOrd="0" destOrd="0" presId="urn:microsoft.com/office/officeart/2005/8/layout/vList2"/>
    <dgm:cxn modelId="{5D892F16-1817-4DC8-AF09-4C76DFA40155}" srcId="{6B964630-1110-4D50-ADA6-D321286A9C25}" destId="{D85F4A88-E5C7-48D3-AF8C-C0518021D395}" srcOrd="4" destOrd="0" parTransId="{8838C6F3-DBD4-42AB-BC48-893279B22046}" sibTransId="{C5144173-BA2F-4B09-9D04-CAD20D3E6F99}"/>
    <dgm:cxn modelId="{F9B37F1D-0A88-42C0-A961-E6E78A606052}" type="presOf" srcId="{D6C70036-2196-41A4-8318-10D42EF88D0A}" destId="{8753343F-9687-4587-B0C9-95C06C8F72BD}" srcOrd="0" destOrd="0" presId="urn:microsoft.com/office/officeart/2005/8/layout/vList2"/>
    <dgm:cxn modelId="{210AE429-66B7-459B-9454-14745B3C1D3A}" type="presOf" srcId="{9868EE67-69F0-4518-994C-EF5ED73782FF}" destId="{92ED6854-27C4-4DA2-84AC-F2624E9F5218}" srcOrd="0" destOrd="0" presId="urn:microsoft.com/office/officeart/2005/8/layout/vList2"/>
    <dgm:cxn modelId="{EA710060-1DA2-461D-8A16-A5F655F825F8}" type="presOf" srcId="{1B387619-9784-4D58-8C3C-B5E68515AE78}" destId="{333CF8C2-972A-4742-AC4E-05D1F787CC53}" srcOrd="0" destOrd="0" presId="urn:microsoft.com/office/officeart/2005/8/layout/vList2"/>
    <dgm:cxn modelId="{D43FE944-8D23-4639-AD73-0D09FBD9EFD6}" srcId="{6B964630-1110-4D50-ADA6-D321286A9C25}" destId="{B97271B1-4FB2-44CB-A7A1-813F8D7CE08C}" srcOrd="3" destOrd="0" parTransId="{DC9680CA-3A6E-4049-912E-C7A8392EAA59}" sibTransId="{C005DC98-4BE7-42CF-8F4B-7D7AAF2842D8}"/>
    <dgm:cxn modelId="{522EAD50-E137-490B-A25D-94A0C4DD162A}" type="presOf" srcId="{0E25E064-F817-4DD2-AF60-79F79E49E06C}" destId="{F65219FD-756E-45A4-8A63-3042647CF369}" srcOrd="0" destOrd="0" presId="urn:microsoft.com/office/officeart/2005/8/layout/vList2"/>
    <dgm:cxn modelId="{CAC3BD89-4ACC-4707-A2AC-6BEA9FE19D6E}" srcId="{6B964630-1110-4D50-ADA6-D321286A9C25}" destId="{D6C70036-2196-41A4-8318-10D42EF88D0A}" srcOrd="5" destOrd="0" parTransId="{5EFD0CCE-EEEE-401F-A20A-8F894C0CD649}" sibTransId="{ED4DB158-32B7-4555-B7F1-715C23D12257}"/>
    <dgm:cxn modelId="{30DECCCD-9E20-4E02-97EF-53A91647E439}" type="presOf" srcId="{6B964630-1110-4D50-ADA6-D321286A9C25}" destId="{3695BCC8-6092-4608-8C63-ECD54E50C5E6}" srcOrd="0" destOrd="0" presId="urn:microsoft.com/office/officeart/2005/8/layout/vList2"/>
    <dgm:cxn modelId="{AA6253D9-8FE3-48B3-816D-EF661311694C}" srcId="{6B964630-1110-4D50-ADA6-D321286A9C25}" destId="{0E25E064-F817-4DD2-AF60-79F79E49E06C}" srcOrd="2" destOrd="0" parTransId="{C2961154-B64B-4962-A902-5C85E5A4E747}" sibTransId="{7DDD6BDD-9D36-4EA4-87DF-0E69763C0A44}"/>
    <dgm:cxn modelId="{6713CFDC-A35F-40C0-9822-A9BA88287E4D}" srcId="{6B964630-1110-4D50-ADA6-D321286A9C25}" destId="{9868EE67-69F0-4518-994C-EF5ED73782FF}" srcOrd="1" destOrd="0" parTransId="{B20D6F1B-1DBF-492B-A813-F4966A19DC70}" sibTransId="{902AC6B5-1C4C-49AB-8FFC-059AF804E88A}"/>
    <dgm:cxn modelId="{3BDE5FE6-B911-48F8-9DF5-EE53A5CFD21C}" type="presOf" srcId="{D85F4A88-E5C7-48D3-AF8C-C0518021D395}" destId="{C42B31A2-E26B-43A6-96BA-8A542A1655D2}" srcOrd="0" destOrd="0" presId="urn:microsoft.com/office/officeart/2005/8/layout/vList2"/>
    <dgm:cxn modelId="{38D72BC5-1B33-4E7E-A945-A8A3CF49C21E}" type="presParOf" srcId="{3695BCC8-6092-4608-8C63-ECD54E50C5E6}" destId="{333CF8C2-972A-4742-AC4E-05D1F787CC53}" srcOrd="0" destOrd="0" presId="urn:microsoft.com/office/officeart/2005/8/layout/vList2"/>
    <dgm:cxn modelId="{E3C3076C-9C37-4EA3-92BE-6B2483D4D155}" type="presParOf" srcId="{3695BCC8-6092-4608-8C63-ECD54E50C5E6}" destId="{8A91603E-D9D9-4CC4-989F-0A41FD29FFEE}" srcOrd="1" destOrd="0" presId="urn:microsoft.com/office/officeart/2005/8/layout/vList2"/>
    <dgm:cxn modelId="{FD01F581-4774-439B-82DB-57EDBAF9BE7F}" type="presParOf" srcId="{3695BCC8-6092-4608-8C63-ECD54E50C5E6}" destId="{92ED6854-27C4-4DA2-84AC-F2624E9F5218}" srcOrd="2" destOrd="0" presId="urn:microsoft.com/office/officeart/2005/8/layout/vList2"/>
    <dgm:cxn modelId="{00ED507F-DB77-44A4-828C-7B4BC17D9CD0}" type="presParOf" srcId="{3695BCC8-6092-4608-8C63-ECD54E50C5E6}" destId="{80BECAA5-60DF-46EE-A5FE-59DB89B2312F}" srcOrd="3" destOrd="0" presId="urn:microsoft.com/office/officeart/2005/8/layout/vList2"/>
    <dgm:cxn modelId="{5BBE344E-BE9F-4629-A610-B240FC0F4497}" type="presParOf" srcId="{3695BCC8-6092-4608-8C63-ECD54E50C5E6}" destId="{F65219FD-756E-45A4-8A63-3042647CF369}" srcOrd="4" destOrd="0" presId="urn:microsoft.com/office/officeart/2005/8/layout/vList2"/>
    <dgm:cxn modelId="{3047EE0D-386D-498C-89A3-D42333816F0E}" type="presParOf" srcId="{3695BCC8-6092-4608-8C63-ECD54E50C5E6}" destId="{76C4EFCD-2EDC-44F7-8CDC-7054E5518867}" srcOrd="5" destOrd="0" presId="urn:microsoft.com/office/officeart/2005/8/layout/vList2"/>
    <dgm:cxn modelId="{5CB7D3E0-C20F-4547-ABC2-6984512EDCC7}" type="presParOf" srcId="{3695BCC8-6092-4608-8C63-ECD54E50C5E6}" destId="{7C55C64F-B6BA-4C1E-B297-96627C05114A}" srcOrd="6" destOrd="0" presId="urn:microsoft.com/office/officeart/2005/8/layout/vList2"/>
    <dgm:cxn modelId="{2CB3E1F9-4CEC-4525-BC5B-9988F0899DD9}" type="presParOf" srcId="{3695BCC8-6092-4608-8C63-ECD54E50C5E6}" destId="{155C8A82-6DDE-42B9-B7A6-90B8AE731EFB}" srcOrd="7" destOrd="0" presId="urn:microsoft.com/office/officeart/2005/8/layout/vList2"/>
    <dgm:cxn modelId="{1C3B82A1-016B-47FD-A65A-1772DB2A8E0A}" type="presParOf" srcId="{3695BCC8-6092-4608-8C63-ECD54E50C5E6}" destId="{C42B31A2-E26B-43A6-96BA-8A542A1655D2}" srcOrd="8" destOrd="0" presId="urn:microsoft.com/office/officeart/2005/8/layout/vList2"/>
    <dgm:cxn modelId="{EBBE70E4-1A84-4D81-A85C-5291278D0542}" type="presParOf" srcId="{3695BCC8-6092-4608-8C63-ECD54E50C5E6}" destId="{04BC1B60-AEFA-4E78-8AB1-662BD833ED71}" srcOrd="9" destOrd="0" presId="urn:microsoft.com/office/officeart/2005/8/layout/vList2"/>
    <dgm:cxn modelId="{80C0E66C-526F-4B17-8A24-583E5D99916E}" type="presParOf" srcId="{3695BCC8-6092-4608-8C63-ECD54E50C5E6}" destId="{8753343F-9687-4587-B0C9-95C06C8F72BD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3CF8C2-972A-4742-AC4E-05D1F787CC53}">
      <dsp:nvSpPr>
        <dsp:cNvPr id="0" name=""/>
        <dsp:cNvSpPr/>
      </dsp:nvSpPr>
      <dsp:spPr>
        <a:xfrm>
          <a:off x="0" y="393804"/>
          <a:ext cx="8520600" cy="3744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>
              <a:latin typeface="Raleway" pitchFamily="2" charset="0"/>
            </a:rPr>
            <a:t>Langage :</a:t>
          </a:r>
          <a:r>
            <a:rPr lang="fr-FR" sz="1600" kern="1200" dirty="0">
              <a:latin typeface="Raleway" pitchFamily="2" charset="0"/>
            </a:rPr>
            <a:t> Python 3.11</a:t>
          </a:r>
          <a:endParaRPr lang="en-US" sz="1600" kern="1200" dirty="0">
            <a:latin typeface="Raleway" pitchFamily="2" charset="0"/>
          </a:endParaRPr>
        </a:p>
      </dsp:txBody>
      <dsp:txXfrm>
        <a:off x="18277" y="412081"/>
        <a:ext cx="8484046" cy="337846"/>
      </dsp:txXfrm>
    </dsp:sp>
    <dsp:sp modelId="{92ED6854-27C4-4DA2-84AC-F2624E9F5218}">
      <dsp:nvSpPr>
        <dsp:cNvPr id="0" name=""/>
        <dsp:cNvSpPr/>
      </dsp:nvSpPr>
      <dsp:spPr>
        <a:xfrm>
          <a:off x="0" y="814284"/>
          <a:ext cx="8520600" cy="3744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>
              <a:latin typeface="Raleway" pitchFamily="2" charset="0"/>
            </a:rPr>
            <a:t>Bibliothèques :</a:t>
          </a:r>
          <a:r>
            <a:rPr lang="fr-FR" sz="1600" kern="1200" dirty="0">
              <a:latin typeface="Raleway" pitchFamily="2" charset="0"/>
            </a:rPr>
            <a:t> </a:t>
          </a:r>
          <a:r>
            <a:rPr lang="fr-FR" sz="1600" kern="1200" dirty="0" err="1">
              <a:latin typeface="Raleway" pitchFamily="2" charset="0"/>
            </a:rPr>
            <a:t>OpenCV</a:t>
          </a:r>
          <a:r>
            <a:rPr lang="fr-FR" sz="1600" kern="1200" dirty="0">
              <a:latin typeface="Raleway" pitchFamily="2" charset="0"/>
            </a:rPr>
            <a:t>, </a:t>
          </a:r>
          <a:r>
            <a:rPr lang="fr-FR" sz="1600" kern="1200" dirty="0" err="1">
              <a:latin typeface="Raleway" pitchFamily="2" charset="0"/>
            </a:rPr>
            <a:t>NumPy</a:t>
          </a:r>
          <a:r>
            <a:rPr lang="fr-FR" sz="1600" kern="1200" dirty="0">
              <a:latin typeface="Raleway" pitchFamily="2" charset="0"/>
            </a:rPr>
            <a:t>, </a:t>
          </a:r>
          <a:r>
            <a:rPr lang="fr-FR" sz="1600" kern="1200" dirty="0" err="1">
              <a:latin typeface="Raleway" pitchFamily="2" charset="0"/>
            </a:rPr>
            <a:t>Matplotlib</a:t>
          </a:r>
          <a:r>
            <a:rPr lang="fr-FR" sz="1600" kern="1200" dirty="0">
              <a:latin typeface="Raleway" pitchFamily="2" charset="0"/>
            </a:rPr>
            <a:t>, </a:t>
          </a:r>
          <a:r>
            <a:rPr lang="fr-FR" sz="1600" kern="1200" dirty="0" err="1">
              <a:latin typeface="Raleway" pitchFamily="2" charset="0"/>
            </a:rPr>
            <a:t>Torch</a:t>
          </a:r>
          <a:r>
            <a:rPr lang="fr-FR" sz="1600" kern="1200" dirty="0">
              <a:latin typeface="Raleway" pitchFamily="2" charset="0"/>
            </a:rPr>
            <a:t>, </a:t>
          </a:r>
          <a:r>
            <a:rPr lang="fr-FR" sz="1600" kern="1200" dirty="0" err="1">
              <a:latin typeface="Raleway" pitchFamily="2" charset="0"/>
            </a:rPr>
            <a:t>ONNXRuntime</a:t>
          </a:r>
          <a:endParaRPr lang="en-US" sz="1600" kern="1200" dirty="0">
            <a:latin typeface="Raleway" pitchFamily="2" charset="0"/>
          </a:endParaRPr>
        </a:p>
      </dsp:txBody>
      <dsp:txXfrm>
        <a:off x="18277" y="832561"/>
        <a:ext cx="8484046" cy="337846"/>
      </dsp:txXfrm>
    </dsp:sp>
    <dsp:sp modelId="{F65219FD-756E-45A4-8A63-3042647CF369}">
      <dsp:nvSpPr>
        <dsp:cNvPr id="0" name=""/>
        <dsp:cNvSpPr/>
      </dsp:nvSpPr>
      <dsp:spPr>
        <a:xfrm>
          <a:off x="0" y="1234764"/>
          <a:ext cx="8520600" cy="3744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>
              <a:latin typeface="Raleway" pitchFamily="2" charset="0"/>
            </a:rPr>
            <a:t>Mask R-CNN (COCO)</a:t>
          </a:r>
          <a:r>
            <a:rPr lang="fr-FR" sz="1600" kern="1200" dirty="0">
              <a:latin typeface="Raleway" pitchFamily="2" charset="0"/>
            </a:rPr>
            <a:t> → segmentation d’instances (</a:t>
          </a:r>
          <a:r>
            <a:rPr lang="fr-FR" sz="1600" i="1" kern="1200" dirty="0" err="1">
              <a:latin typeface="Raleway" pitchFamily="2" charset="0"/>
            </a:rPr>
            <a:t>Things</a:t>
          </a:r>
          <a:r>
            <a:rPr lang="fr-FR" sz="1600" kern="1200" dirty="0">
              <a:latin typeface="Raleway" pitchFamily="2" charset="0"/>
            </a:rPr>
            <a:t>)</a:t>
          </a:r>
          <a:endParaRPr lang="en-US" sz="1600" kern="1200" dirty="0">
            <a:latin typeface="Raleway" pitchFamily="2" charset="0"/>
          </a:endParaRPr>
        </a:p>
      </dsp:txBody>
      <dsp:txXfrm>
        <a:off x="18277" y="1253041"/>
        <a:ext cx="8484046" cy="337846"/>
      </dsp:txXfrm>
    </dsp:sp>
    <dsp:sp modelId="{7C55C64F-B6BA-4C1E-B297-96627C05114A}">
      <dsp:nvSpPr>
        <dsp:cNvPr id="0" name=""/>
        <dsp:cNvSpPr/>
      </dsp:nvSpPr>
      <dsp:spPr>
        <a:xfrm>
          <a:off x="0" y="1655244"/>
          <a:ext cx="8520600" cy="3744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>
              <a:latin typeface="Raleway" pitchFamily="2" charset="0"/>
            </a:rPr>
            <a:t>DeepLabV3+ (</a:t>
          </a:r>
          <a:r>
            <a:rPr lang="fr-FR" sz="1600" b="1" kern="1200" dirty="0" err="1">
              <a:latin typeface="Raleway" pitchFamily="2" charset="0"/>
            </a:rPr>
            <a:t>Cityscapes</a:t>
          </a:r>
          <a:r>
            <a:rPr lang="fr-FR" sz="1600" b="1" kern="1200" dirty="0">
              <a:latin typeface="Raleway" pitchFamily="2" charset="0"/>
            </a:rPr>
            <a:t> / COCO)</a:t>
          </a:r>
          <a:r>
            <a:rPr lang="fr-FR" sz="1600" kern="1200" dirty="0">
              <a:latin typeface="Raleway" pitchFamily="2" charset="0"/>
            </a:rPr>
            <a:t> → segmentation sémantique (</a:t>
          </a:r>
          <a:r>
            <a:rPr lang="fr-FR" sz="1600" i="1" kern="1200" dirty="0" err="1">
              <a:latin typeface="Raleway" pitchFamily="2" charset="0"/>
            </a:rPr>
            <a:t>Stuff</a:t>
          </a:r>
          <a:r>
            <a:rPr lang="fr-FR" sz="1600" kern="1200" dirty="0">
              <a:latin typeface="Raleway" pitchFamily="2" charset="0"/>
            </a:rPr>
            <a:t>)</a:t>
          </a:r>
          <a:endParaRPr lang="en-US" sz="1600" kern="1200" dirty="0">
            <a:latin typeface="Raleway" pitchFamily="2" charset="0"/>
          </a:endParaRPr>
        </a:p>
      </dsp:txBody>
      <dsp:txXfrm>
        <a:off x="18277" y="1673521"/>
        <a:ext cx="8484046" cy="337846"/>
      </dsp:txXfrm>
    </dsp:sp>
    <dsp:sp modelId="{C42B31A2-E26B-43A6-96BA-8A542A1655D2}">
      <dsp:nvSpPr>
        <dsp:cNvPr id="0" name=""/>
        <dsp:cNvSpPr/>
      </dsp:nvSpPr>
      <dsp:spPr>
        <a:xfrm>
          <a:off x="0" y="2075724"/>
          <a:ext cx="8520600" cy="3744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>
              <a:latin typeface="Raleway" pitchFamily="2" charset="0"/>
            </a:rPr>
            <a:t>Métrique :</a:t>
          </a:r>
          <a:r>
            <a:rPr lang="fr-FR" sz="1600" kern="1200" dirty="0">
              <a:latin typeface="Raleway" pitchFamily="2" charset="0"/>
            </a:rPr>
            <a:t> </a:t>
          </a:r>
          <a:r>
            <a:rPr lang="fr-FR" sz="1600" i="1" kern="1200" dirty="0" err="1">
              <a:latin typeface="Raleway" pitchFamily="2" charset="0"/>
            </a:rPr>
            <a:t>Panoptic</a:t>
          </a:r>
          <a:r>
            <a:rPr lang="fr-FR" sz="1600" i="1" kern="1200" dirty="0">
              <a:latin typeface="Raleway" pitchFamily="2" charset="0"/>
            </a:rPr>
            <a:t> </a:t>
          </a:r>
          <a:r>
            <a:rPr lang="fr-FR" sz="1600" i="1" kern="1200" dirty="0" err="1">
              <a:latin typeface="Raleway" pitchFamily="2" charset="0"/>
            </a:rPr>
            <a:t>Quality</a:t>
          </a:r>
          <a:r>
            <a:rPr lang="fr-FR" sz="1600" i="1" kern="1200" dirty="0">
              <a:latin typeface="Raleway" pitchFamily="2" charset="0"/>
            </a:rPr>
            <a:t> (PQ)</a:t>
          </a:r>
          <a:r>
            <a:rPr lang="fr-FR" sz="1600" kern="1200" dirty="0">
              <a:latin typeface="Raleway" pitchFamily="2" charset="0"/>
            </a:rPr>
            <a:t> pour évaluer la cohérence des résultats</a:t>
          </a:r>
          <a:endParaRPr lang="en-US" sz="1600" kern="1200" dirty="0">
            <a:latin typeface="Raleway" pitchFamily="2" charset="0"/>
          </a:endParaRPr>
        </a:p>
      </dsp:txBody>
      <dsp:txXfrm>
        <a:off x="18277" y="2094001"/>
        <a:ext cx="8484046" cy="337846"/>
      </dsp:txXfrm>
    </dsp:sp>
    <dsp:sp modelId="{8753343F-9687-4587-B0C9-95C06C8F72BD}">
      <dsp:nvSpPr>
        <dsp:cNvPr id="0" name=""/>
        <dsp:cNvSpPr/>
      </dsp:nvSpPr>
      <dsp:spPr>
        <a:xfrm>
          <a:off x="0" y="2496204"/>
          <a:ext cx="8520600" cy="3744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>
              <a:latin typeface="Raleway" pitchFamily="2" charset="0"/>
            </a:rPr>
            <a:t>Résultats :</a:t>
          </a:r>
          <a:r>
            <a:rPr lang="fr-FR" sz="1600" kern="1200" dirty="0">
              <a:latin typeface="Raleway" pitchFamily="2" charset="0"/>
            </a:rPr>
            <a:t> génération automatique d’images panoptiques et calcul PQ pour chaque test</a:t>
          </a:r>
          <a:endParaRPr lang="en-US" sz="1600" kern="1200" dirty="0">
            <a:latin typeface="Raleway" pitchFamily="2" charset="0"/>
          </a:endParaRPr>
        </a:p>
      </dsp:txBody>
      <dsp:txXfrm>
        <a:off x="18277" y="2514481"/>
        <a:ext cx="8484046" cy="3378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2534aafda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2534aafda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25bbb0c66f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25bbb0c66f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534aafda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534aafda8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534aafda8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534aafda8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59954ce25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259954ce25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2534aafda8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2534aafda8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2534aafda8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2534aafda8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534aafda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2534aafda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59954ce2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259954ce2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534aafda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2534aafda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blipFill dpi="0" rotWithShape="1">
          <a:blip r:embed="rId13">
            <a:alphaModFix amt="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836675" y="1418475"/>
            <a:ext cx="7579500" cy="28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chemeClr val="bg2"/>
                </a:solidFill>
              </a:rPr>
              <a:t>Segmentation Panoptique</a:t>
            </a:r>
            <a:endParaRPr dirty="0">
              <a:solidFill>
                <a:schemeClr val="bg2"/>
              </a:solidFill>
            </a:endParaRPr>
          </a:p>
          <a:p>
            <a:pPr lvl="0"/>
            <a:r>
              <a:rPr lang="fr-FR" dirty="0">
                <a:solidFill>
                  <a:schemeClr val="bg2"/>
                </a:solidFill>
              </a:rPr>
              <a:t>	</a:t>
            </a:r>
            <a:r>
              <a:rPr lang="fr-FR" sz="2200" dirty="0">
                <a:solidFill>
                  <a:schemeClr val="bg2"/>
                </a:solidFill>
              </a:rPr>
              <a:t>Projet de Traitement d’Images – Master SI 2025/2026</a:t>
            </a:r>
            <a:br>
              <a:rPr lang="fr-FR" dirty="0">
                <a:solidFill>
                  <a:schemeClr val="bg2"/>
                </a:solidFill>
              </a:rPr>
            </a:br>
            <a:br>
              <a:rPr lang="fr-FR" dirty="0">
                <a:solidFill>
                  <a:schemeClr val="bg2"/>
                </a:solidFill>
              </a:rPr>
            </a:br>
            <a:endParaRPr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844" dirty="0">
                <a:solidFill>
                  <a:schemeClr val="bg2"/>
                </a:solidFill>
              </a:rPr>
              <a:t>Réalisé par:</a:t>
            </a:r>
            <a:endParaRPr sz="2844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644" b="0" dirty="0">
                <a:solidFill>
                  <a:schemeClr val="bg2"/>
                </a:solidFill>
              </a:rPr>
              <a:t>BOUANZOUL Ahmed Walid                   </a:t>
            </a:r>
            <a:r>
              <a:rPr lang="fr-FR" sz="2200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Groupe : SI 1</a:t>
            </a:r>
            <a:endParaRPr lang="fr-FR" sz="2644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4902" y="441700"/>
            <a:ext cx="2395750" cy="9767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729451" y="781250"/>
            <a:ext cx="30027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 b="1"/>
              <a:t>Traitement des Images</a:t>
            </a:r>
            <a:endParaRPr sz="1900" b="1"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b="1"/>
              <a:t>1</a:t>
            </a:fld>
            <a:endParaRPr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>
              <a:lnSpc>
                <a:spcPct val="90000"/>
              </a:lnSpc>
            </a:pPr>
            <a:r>
              <a:rPr lang="fr-FR" dirty="0"/>
              <a:t>Conclusion &amp; Perspectives</a:t>
            </a:r>
            <a:endParaRPr lang="fr-FR"/>
          </a:p>
        </p:txBody>
      </p:sp>
      <p:sp>
        <p:nvSpPr>
          <p:cNvPr id="203" name="Google Shape;203;p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fr" sz="90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10</a:t>
            </a:fld>
            <a:endParaRPr lang="fr" sz="900"/>
          </a:p>
        </p:txBody>
      </p:sp>
      <p:sp>
        <p:nvSpPr>
          <p:cNvPr id="202" name="Google Shape;202;p28"/>
          <p:cNvSpPr txBox="1">
            <a:spLocks noGrp="1"/>
          </p:cNvSpPr>
          <p:nvPr>
            <p:ph type="body" idx="4294967295"/>
          </p:nvPr>
        </p:nvSpPr>
        <p:spPr>
          <a:xfrm>
            <a:off x="311700" y="1208225"/>
            <a:ext cx="4069800" cy="3264408"/>
          </a:xfrm>
        </p:spPr>
        <p:txBody>
          <a:bodyPr spcFirstLastPara="1" lIns="91425" tIns="91425" rIns="91425" bIns="91425" anchor="t" anchorCtr="0">
            <a:normAutofit lnSpcReduction="10000"/>
          </a:bodyPr>
          <a:lstStyle/>
          <a:p>
            <a:pPr algn="just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Font typeface="Arial"/>
            </a:pP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Dans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ce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projet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, nous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avons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développé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un pipeline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complet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de segmentation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panoptique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combinant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Mask R-CNN pour la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détection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d’instances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(Things) et DeepLabV3+ pour la segmentation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sémantique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(Stuff). Cette architecture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hybride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permet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de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produire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une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vision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unifiée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et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cohérente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de la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scène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,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en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fusionnant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les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informations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issues des deux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modèles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. La version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améliorée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(COCO) a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montré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une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hausse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moyenne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de +8 % sur la Panoptic Quality (PQ),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confirmant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la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robustesse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du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modèle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et la pertinence de la fusion adaptative.</a:t>
            </a:r>
          </a:p>
          <a:p>
            <a:pPr marL="146050" indent="0" algn="just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None/>
            </a:pPr>
            <a:endParaRPr lang="en-US" sz="1000" b="0" i="0" u="none" strike="noStrike" cap="none" dirty="0">
              <a:solidFill>
                <a:schemeClr val="dk2"/>
              </a:solidFill>
              <a:latin typeface="Raleway" pitchFamily="2" charset="0"/>
            </a:endParaRPr>
          </a:p>
          <a:p>
            <a:pPr algn="just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Font typeface="Arial"/>
            </a:pP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Les perspectives de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ce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travail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incluent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l’optimisation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de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l’exécution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sur GPU,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l’intégration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de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modèles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récents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tels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que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Mask2Former, et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l’évaluation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sur des bases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annotées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plus larges (Cityscapes, ADE20K).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Ces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améliorations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ouvrent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la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voie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à des applications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avancées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en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vision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embarquée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et ADAS,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où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une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compréhension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globale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et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fiable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de la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scène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est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 </a:t>
            </a:r>
            <a:r>
              <a:rPr lang="en-US" sz="1000" b="0" i="0" u="none" strike="noStrike" cap="none" dirty="0" err="1">
                <a:solidFill>
                  <a:schemeClr val="dk2"/>
                </a:solidFill>
                <a:latin typeface="Raleway" pitchFamily="2" charset="0"/>
              </a:rPr>
              <a:t>essentielle</a:t>
            </a:r>
            <a:r>
              <a:rPr lang="en-US" sz="1000" b="0" i="0" u="none" strike="noStrike" cap="none" dirty="0">
                <a:solidFill>
                  <a:schemeClr val="dk2"/>
                </a:solidFill>
                <a:latin typeface="Raleway" pitchFamily="2" charset="0"/>
              </a:rPr>
              <a:t>.</a:t>
            </a:r>
          </a:p>
          <a:p>
            <a:pPr marL="142875" lvl="0" inden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Pts val="1350"/>
              <a:buFont typeface="Arial"/>
              <a:buNone/>
            </a:pPr>
            <a:endParaRPr lang="en-US" sz="1000" b="0" i="0" u="none" strike="noStrike" cap="none" dirty="0">
              <a:solidFill>
                <a:schemeClr val="dk2"/>
              </a:solidFill>
            </a:endParaRPr>
          </a:p>
        </p:txBody>
      </p:sp>
      <p:pic>
        <p:nvPicPr>
          <p:cNvPr id="3" name="Image 2" descr="Une image contenant voiture, panneau de contrôle, véhicule, Véhicule motorisé&#10;&#10;Le contenu généré par l’IA peut être incorrect.">
            <a:extLst>
              <a:ext uri="{FF2B5EF4-FFF2-40B4-BE49-F238E27FC236}">
                <a16:creationId xmlns:a16="http://schemas.microsoft.com/office/drawing/2014/main" id="{1D7DFCE7-E0E4-904D-A67B-2A2F228E24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940" r="16930" b="-3"/>
          <a:stretch>
            <a:fillRect/>
          </a:stretch>
        </p:blipFill>
        <p:spPr>
          <a:xfrm>
            <a:off x="4762500" y="1208225"/>
            <a:ext cx="4069800" cy="3264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>
            <a:spLocks noGrp="1"/>
          </p:cNvSpPr>
          <p:nvPr>
            <p:ph type="title"/>
          </p:nvPr>
        </p:nvSpPr>
        <p:spPr>
          <a:xfrm>
            <a:off x="792400" y="2382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Merci pour votre attention</a:t>
            </a:r>
            <a:endParaRPr/>
          </a:p>
        </p:txBody>
      </p:sp>
      <p:sp>
        <p:nvSpPr>
          <p:cNvPr id="209" name="Google Shape;209;p2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>
              <a:lnSpc>
                <a:spcPct val="90000"/>
              </a:lnSpc>
            </a:pPr>
            <a:r>
              <a:rPr lang="fr-FR" dirty="0"/>
              <a:t>Introduction &amp; Objectif du projet:</a:t>
            </a:r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fr" sz="90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fr" sz="900"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4294967295"/>
          </p:nvPr>
        </p:nvSpPr>
        <p:spPr>
          <a:xfrm>
            <a:off x="311700" y="1208225"/>
            <a:ext cx="5697720" cy="3264408"/>
          </a:xfrm>
        </p:spPr>
        <p:txBody>
          <a:bodyPr spcFirstLastPara="1" lIns="91425" tIns="91425" rIns="91425" bIns="91425" anchor="t" anchorCtr="0">
            <a:normAutofit/>
          </a:bodyPr>
          <a:lstStyle/>
          <a:p>
            <a:pPr>
              <a:spcAft>
                <a:spcPts val="600"/>
              </a:spcAft>
              <a:buClr>
                <a:srgbClr val="000000"/>
              </a:buClr>
              <a:buFont typeface="Arial"/>
            </a:pP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Contexte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   </a:t>
            </a:r>
            <a:b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</a:b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La segmentation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d’images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est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une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tâche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clé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de la vision par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ordinateur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.</a:t>
            </a:r>
            <a:b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</a:b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Elle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permet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d’identifier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et de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délimiter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les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objets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et les surfaces dans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une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scène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.</a:t>
            </a:r>
          </a:p>
          <a:p>
            <a:pPr>
              <a:spcAft>
                <a:spcPts val="600"/>
              </a:spcAft>
              <a:buClr>
                <a:srgbClr val="000000"/>
              </a:buClr>
              <a:buFont typeface="Arial"/>
            </a:pP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Problème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</a:t>
            </a:r>
            <a:b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</a:b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Les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approches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classiques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séparent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:</a:t>
            </a:r>
          </a:p>
          <a:p>
            <a:pPr lvl="1">
              <a:spcAft>
                <a:spcPts val="600"/>
              </a:spcAft>
              <a:buClr>
                <a:srgbClr val="000000"/>
              </a:buClr>
              <a:buFont typeface="Arial"/>
            </a:pP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La segmentation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sémantique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(stuff : route,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ciel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,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mur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, etc.)</a:t>
            </a:r>
          </a:p>
          <a:p>
            <a:pPr lvl="1">
              <a:spcAft>
                <a:spcPts val="600"/>
              </a:spcAft>
              <a:buClr>
                <a:srgbClr val="000000"/>
              </a:buClr>
              <a:buFont typeface="Arial"/>
            </a:pP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La segmentation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d’instances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(things : voiture,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personne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, chaise…)</a:t>
            </a:r>
          </a:p>
          <a:p>
            <a:pPr>
              <a:spcAft>
                <a:spcPts val="600"/>
              </a:spcAft>
              <a:buClr>
                <a:srgbClr val="000000"/>
              </a:buClr>
              <a:buFont typeface="Arial"/>
            </a:pP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Objectif du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projet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                                                                   :</a:t>
            </a:r>
            <a:b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</a:b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Mettre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en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place un pipeline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complet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de segmentation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panoptique</a:t>
            </a:r>
            <a:b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</a:b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combinant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Mask R-CNN (instances) et DeepLabV3+ (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sémantique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)</a:t>
            </a:r>
            <a:b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</a:b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pour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obtenir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une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vision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unifiée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 des </a:t>
            </a:r>
            <a:r>
              <a:rPr lang="en-US" sz="1200" b="0" i="0" u="none" strike="noStrike" cap="none" dirty="0" err="1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scènes</a:t>
            </a:r>
            <a:r>
              <a:rPr lang="en-US" sz="1200" b="0" i="0" u="none" strike="noStrike" cap="none" dirty="0">
                <a:solidFill>
                  <a:schemeClr val="dk2"/>
                </a:solidFill>
                <a:highlight>
                  <a:srgbClr val="FFFFFF"/>
                </a:highlight>
                <a:latin typeface="Raleway "/>
              </a:rPr>
              <a:t>,</a:t>
            </a:r>
          </a:p>
        </p:txBody>
      </p:sp>
      <p:pic>
        <p:nvPicPr>
          <p:cNvPr id="5" name="Image 4" descr="Une image contenant plein air, bâtiment, Véhicule terrestre, véhicule&#10;&#10;Le contenu généré par l’IA peut être incorrect.">
            <a:extLst>
              <a:ext uri="{FF2B5EF4-FFF2-40B4-BE49-F238E27FC236}">
                <a16:creationId xmlns:a16="http://schemas.microsoft.com/office/drawing/2014/main" id="{74EBEAD9-E2AA-9C9D-451D-5577C13923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164" r="25565" b="1"/>
          <a:stretch>
            <a:fillRect/>
          </a:stretch>
        </p:blipFill>
        <p:spPr>
          <a:xfrm>
            <a:off x="6390420" y="1208225"/>
            <a:ext cx="2441879" cy="3264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441138" y="535925"/>
            <a:ext cx="8291382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État de l’art – Méthodes récentes (2017–2022)</a:t>
            </a:r>
            <a:endParaRPr dirty="0"/>
          </a:p>
        </p:txBody>
      </p:sp>
      <p:sp>
        <p:nvSpPr>
          <p:cNvPr id="102" name="Google Shape;102;p15"/>
          <p:cNvSpPr txBox="1">
            <a:spLocks noGrp="1"/>
          </p:cNvSpPr>
          <p:nvPr>
            <p:ph type="body" idx="1"/>
          </p:nvPr>
        </p:nvSpPr>
        <p:spPr>
          <a:xfrm>
            <a:off x="727650" y="2042299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72222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fr" sz="135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135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103" name="Google Shape;103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3</a:t>
            </a:fld>
            <a:endParaRPr/>
          </a:p>
        </p:txBody>
      </p:sp>
      <p:graphicFrame>
        <p:nvGraphicFramePr>
          <p:cNvPr id="2" name="Tableau 1">
            <a:extLst>
              <a:ext uri="{FF2B5EF4-FFF2-40B4-BE49-F238E27FC236}">
                <a16:creationId xmlns:a16="http://schemas.microsoft.com/office/drawing/2014/main" id="{33DBFCB4-2EC9-CF47-4FB3-672A0E56B0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8417608"/>
              </p:ext>
            </p:extLst>
          </p:nvPr>
        </p:nvGraphicFramePr>
        <p:xfrm>
          <a:off x="856488" y="1550095"/>
          <a:ext cx="6888481" cy="3057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6160">
                  <a:extLst>
                    <a:ext uri="{9D8B030D-6E8A-4147-A177-3AD203B41FA5}">
                      <a16:colId xmlns:a16="http://schemas.microsoft.com/office/drawing/2014/main" val="4197257693"/>
                    </a:ext>
                  </a:extLst>
                </a:gridCol>
                <a:gridCol w="2258723">
                  <a:extLst>
                    <a:ext uri="{9D8B030D-6E8A-4147-A177-3AD203B41FA5}">
                      <a16:colId xmlns:a16="http://schemas.microsoft.com/office/drawing/2014/main" val="2677731466"/>
                    </a:ext>
                  </a:extLst>
                </a:gridCol>
                <a:gridCol w="2333598">
                  <a:extLst>
                    <a:ext uri="{9D8B030D-6E8A-4147-A177-3AD203B41FA5}">
                      <a16:colId xmlns:a16="http://schemas.microsoft.com/office/drawing/2014/main" val="762951748"/>
                    </a:ext>
                  </a:extLst>
                </a:gridCol>
              </a:tblGrid>
              <a:tr h="571172">
                <a:tc>
                  <a:txBody>
                    <a:bodyPr/>
                    <a:lstStyle/>
                    <a:p>
                      <a:r>
                        <a:rPr lang="fr-FR" dirty="0">
                          <a:latin typeface="Raleway" pitchFamily="2" charset="0"/>
                        </a:rPr>
                        <a:t>Année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latin typeface="Raleway" pitchFamily="2" charset="0"/>
                        </a:rPr>
                        <a:t>Méthode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>
                          <a:latin typeface="Raleway" pitchFamily="2" charset="0"/>
                        </a:rPr>
                        <a:t>Contribution principale</a:t>
                      </a:r>
                      <a:endParaRPr lang="fr-FR" dirty="0">
                        <a:latin typeface="Raleway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742696"/>
                  </a:ext>
                </a:extLst>
              </a:tr>
              <a:tr h="568930">
                <a:tc>
                  <a:txBody>
                    <a:bodyPr/>
                    <a:lstStyle/>
                    <a:p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Mask R-CNN </a:t>
                      </a:r>
                      <a:r>
                        <a:rPr lang="da-DK" sz="1000" b="0" i="1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(He et al.)</a:t>
                      </a:r>
                      <a:endParaRPr lang="fr-FR" sz="1000" b="0" dirty="0">
                        <a:solidFill>
                          <a:schemeClr val="bg2"/>
                        </a:solidFill>
                        <a:latin typeface="Raleway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Ajoute une branche de masques à </a:t>
                      </a:r>
                      <a:r>
                        <a:rPr lang="fr-FR" sz="1000" b="0" dirty="0" err="1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Faster</a:t>
                      </a:r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 R-CNN → segmentation d’instances précise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967218"/>
                  </a:ext>
                </a:extLst>
              </a:tr>
              <a:tr h="486425">
                <a:tc>
                  <a:txBody>
                    <a:bodyPr/>
                    <a:lstStyle/>
                    <a:p>
                      <a:r>
                        <a:rPr lang="fr-FR" sz="1000" b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2018</a:t>
                      </a:r>
                      <a:endParaRPr lang="fr-FR" sz="1000" b="0" dirty="0">
                        <a:solidFill>
                          <a:schemeClr val="bg2"/>
                        </a:solidFill>
                        <a:latin typeface="Raleway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DeepLabV3+ </a:t>
                      </a:r>
                      <a:r>
                        <a:rPr lang="fr-FR" sz="1000" b="0" i="1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(Chen et al.)</a:t>
                      </a:r>
                      <a:endParaRPr lang="fr-FR" sz="1000" b="0" dirty="0">
                        <a:solidFill>
                          <a:schemeClr val="bg2"/>
                        </a:solidFill>
                        <a:latin typeface="Raleway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Architecture encodeur–décodeur avec convolutions dilatées pour mieux capter le contexte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220699"/>
                  </a:ext>
                </a:extLst>
              </a:tr>
              <a:tr h="376194">
                <a:tc>
                  <a:txBody>
                    <a:bodyPr/>
                    <a:lstStyle/>
                    <a:p>
                      <a:r>
                        <a:rPr lang="fr-FR" sz="1000" b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2019</a:t>
                      </a:r>
                      <a:endParaRPr lang="fr-FR" sz="1000" b="0" dirty="0">
                        <a:solidFill>
                          <a:schemeClr val="bg2"/>
                        </a:solidFill>
                        <a:latin typeface="Raleway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b="0" dirty="0" err="1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Panoptic</a:t>
                      </a:r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 Segmentation </a:t>
                      </a:r>
                      <a:r>
                        <a:rPr lang="fr-FR" sz="1000" b="0" i="1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(Kirillov et al.)</a:t>
                      </a:r>
                      <a:endParaRPr lang="fr-FR" sz="1000" b="0" dirty="0">
                        <a:solidFill>
                          <a:schemeClr val="bg2"/>
                        </a:solidFill>
                        <a:latin typeface="Raleway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Unifie les “</a:t>
                      </a:r>
                      <a:r>
                        <a:rPr lang="fr-FR" sz="1000" b="0" dirty="0" err="1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Things</a:t>
                      </a:r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” et “</a:t>
                      </a:r>
                      <a:r>
                        <a:rPr lang="fr-FR" sz="1000" b="0" dirty="0" err="1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Stuff</a:t>
                      </a:r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” → introduit la métrique PQ (</a:t>
                      </a:r>
                      <a:r>
                        <a:rPr lang="fr-FR" sz="1000" b="0" dirty="0" err="1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Panoptic</a:t>
                      </a:r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 </a:t>
                      </a:r>
                      <a:r>
                        <a:rPr lang="fr-FR" sz="1000" b="0" dirty="0" err="1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Quality</a:t>
                      </a:r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123321"/>
                  </a:ext>
                </a:extLst>
              </a:tr>
              <a:tr h="352530">
                <a:tc>
                  <a:txBody>
                    <a:bodyPr/>
                    <a:lstStyle/>
                    <a:p>
                      <a:r>
                        <a:rPr lang="fr-FR" sz="1000" b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2020</a:t>
                      </a:r>
                      <a:endParaRPr lang="fr-FR" sz="1000" b="0" dirty="0">
                        <a:solidFill>
                          <a:schemeClr val="bg2"/>
                        </a:solidFill>
                        <a:latin typeface="Raleway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b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Panoptic-DeepLab </a:t>
                      </a:r>
                      <a:r>
                        <a:rPr lang="fr-FR" sz="1000" b="0" i="1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(Cheng et al.)</a:t>
                      </a:r>
                      <a:endParaRPr lang="fr-FR" sz="1000" b="0" dirty="0">
                        <a:solidFill>
                          <a:schemeClr val="bg2"/>
                        </a:solidFill>
                        <a:latin typeface="Raleway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Fusion directe des prédictions sémantiques et d’instances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969728"/>
                  </a:ext>
                </a:extLst>
              </a:tr>
              <a:tr h="423858">
                <a:tc>
                  <a:txBody>
                    <a:bodyPr/>
                    <a:lstStyle/>
                    <a:p>
                      <a:r>
                        <a:rPr lang="fr-FR" sz="1000" b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2022</a:t>
                      </a:r>
                      <a:endParaRPr lang="fr-FR" sz="1000" b="0" dirty="0">
                        <a:solidFill>
                          <a:schemeClr val="bg2"/>
                        </a:solidFill>
                        <a:latin typeface="Raleway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000" b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Mask2Former </a:t>
                      </a:r>
                      <a:r>
                        <a:rPr lang="fr-FR" sz="1000" b="0" i="1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(Cheng et al.)</a:t>
                      </a:r>
                      <a:endParaRPr lang="fr-FR" sz="1000" b="0" dirty="0">
                        <a:solidFill>
                          <a:schemeClr val="bg2"/>
                        </a:solidFill>
                        <a:latin typeface="Raleway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000" b="0" dirty="0">
                          <a:solidFill>
                            <a:schemeClr val="bg2"/>
                          </a:solidFill>
                          <a:latin typeface="Raleway" pitchFamily="2" charset="0"/>
                        </a:rPr>
                        <a:t>Approche Transformer unifiée pour tous les types de segmentation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921992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lvl="0" algn="just"/>
            <a:r>
              <a:rPr lang="fr-FR" dirty="0"/>
              <a:t>Pipeline du projet</a:t>
            </a:r>
            <a:endParaRPr dirty="0"/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200" dirty="0">
                <a:solidFill>
                  <a:srgbClr val="000000"/>
                </a:solidFill>
                <a:latin typeface="Raleway "/>
                <a:ea typeface="Arial"/>
                <a:cs typeface="Arial"/>
                <a:sym typeface="Arial"/>
              </a:rPr>
              <a:t>Entrée : Image brute</a:t>
            </a: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200" dirty="0">
                <a:solidFill>
                  <a:srgbClr val="000000"/>
                </a:solidFill>
                <a:latin typeface="Raleway "/>
                <a:ea typeface="Arial"/>
                <a:cs typeface="Arial"/>
                <a:sym typeface="Arial"/>
              </a:rPr>
              <a:t>Mask R-CNN =&gt; détecte les objets (Things)</a:t>
            </a: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200" dirty="0">
                <a:solidFill>
                  <a:srgbClr val="000000"/>
                </a:solidFill>
                <a:latin typeface="Raleway "/>
                <a:ea typeface="Arial"/>
                <a:cs typeface="Arial"/>
                <a:sym typeface="Arial"/>
              </a:rPr>
              <a:t>DeepLabV3+ =&gt; segmente les surfaces (Stuff)</a:t>
            </a: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200" dirty="0">
                <a:solidFill>
                  <a:srgbClr val="000000"/>
                </a:solidFill>
                <a:latin typeface="Raleway "/>
                <a:ea typeface="Arial"/>
                <a:cs typeface="Arial"/>
                <a:sym typeface="Arial"/>
              </a:rPr>
              <a:t>Fusion Panoptique =&gt; combine les deux cartes (résultat final)</a:t>
            </a:r>
            <a:r>
              <a:rPr lang="fr" sz="2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 sz="2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endParaRPr sz="2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110" name="Google Shape;11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4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140423-869F-578C-C20A-A56292DF5745}"/>
              </a:ext>
            </a:extLst>
          </p:cNvPr>
          <p:cNvSpPr/>
          <p:nvPr/>
        </p:nvSpPr>
        <p:spPr>
          <a:xfrm>
            <a:off x="636108" y="4241575"/>
            <a:ext cx="1206030" cy="3936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Image 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0679054F-1DF3-4A5D-44C3-5BD563913E10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1842138" y="4438375"/>
            <a:ext cx="9687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1F01F66B-56D9-F9A0-35C5-9830CB46EC49}"/>
              </a:ext>
            </a:extLst>
          </p:cNvPr>
          <p:cNvSpPr/>
          <p:nvPr/>
        </p:nvSpPr>
        <p:spPr>
          <a:xfrm>
            <a:off x="2852373" y="4252455"/>
            <a:ext cx="1206030" cy="3936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Mask R-CNN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A6AF4457-281B-393C-7F86-628F9D0BA690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4058403" y="4449255"/>
            <a:ext cx="5487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A948EEFF-309F-2002-DB0F-CC5E6CBCFB33}"/>
              </a:ext>
            </a:extLst>
          </p:cNvPr>
          <p:cNvSpPr/>
          <p:nvPr/>
        </p:nvSpPr>
        <p:spPr>
          <a:xfrm>
            <a:off x="7063230" y="4252451"/>
            <a:ext cx="1473072" cy="38272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Fusion </a:t>
            </a:r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42A1E03A-B1AB-E996-8171-47BE04C1836C}"/>
              </a:ext>
            </a:extLst>
          </p:cNvPr>
          <p:cNvCxnSpPr>
            <a:cxnSpLocks/>
          </p:cNvCxnSpPr>
          <p:nvPr/>
        </p:nvCxnSpPr>
        <p:spPr>
          <a:xfrm>
            <a:off x="6080760" y="4438375"/>
            <a:ext cx="8686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AD6831B-260D-D761-63A9-43D1534DC414}"/>
              </a:ext>
            </a:extLst>
          </p:cNvPr>
          <p:cNvSpPr/>
          <p:nvPr/>
        </p:nvSpPr>
        <p:spPr>
          <a:xfrm>
            <a:off x="4607103" y="4252452"/>
            <a:ext cx="1473657" cy="3936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DeepLabV3+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>
              <a:lnSpc>
                <a:spcPct val="90000"/>
              </a:lnSpc>
            </a:pPr>
            <a:r>
              <a:rPr lang="fr-FR" dirty="0"/>
              <a:t>Implémentation logicielle</a:t>
            </a:r>
            <a:endParaRPr lang="fr-FR"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fr" sz="90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fr" sz="900"/>
          </a:p>
        </p:txBody>
      </p:sp>
      <p:graphicFrame>
        <p:nvGraphicFramePr>
          <p:cNvPr id="119" name="ZoneTexte 1">
            <a:extLst>
              <a:ext uri="{FF2B5EF4-FFF2-40B4-BE49-F238E27FC236}">
                <a16:creationId xmlns:a16="http://schemas.microsoft.com/office/drawing/2014/main" id="{A84895A1-DF9D-D3C9-6408-D2C0E527B4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3006198"/>
              </p:ext>
            </p:extLst>
          </p:nvPr>
        </p:nvGraphicFramePr>
        <p:xfrm>
          <a:off x="311700" y="1208225"/>
          <a:ext cx="8520600" cy="3264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>
              <a:lnSpc>
                <a:spcPct val="90000"/>
              </a:lnSpc>
            </a:pPr>
            <a:r>
              <a:rPr lang="fr-FR" dirty="0"/>
              <a:t>Résultats visuels – Version 1 (</a:t>
            </a:r>
            <a:r>
              <a:rPr lang="fr-FR" dirty="0" err="1"/>
              <a:t>DeepLab</a:t>
            </a:r>
            <a:r>
              <a:rPr lang="fr-FR" dirty="0"/>
              <a:t> </a:t>
            </a:r>
            <a:r>
              <a:rPr lang="fr-FR" dirty="0" err="1"/>
              <a:t>Cityscapes</a:t>
            </a:r>
            <a:r>
              <a:rPr lang="fr-FR" dirty="0"/>
              <a:t>)</a:t>
            </a:r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fr" sz="90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6</a:t>
            </a:fld>
            <a:endParaRPr lang="fr" sz="90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BF16445-4BF8-23D6-A17F-68157FB5B10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524182" y="1208225"/>
            <a:ext cx="8619818" cy="2669294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endParaRPr kumimoji="0" lang="en-US" altLang="fr-FR" sz="1100" b="0" i="0" u="none" strike="noStrike" cap="none" normalizeH="0" baseline="0" dirty="0">
              <a:ln>
                <a:noFill/>
              </a:ln>
              <a:solidFill>
                <a:schemeClr val="dk2"/>
              </a:solidFill>
              <a:effectLst/>
            </a:endParaRP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endParaRPr lang="en-US" altLang="fr-FR" sz="1100" b="0" i="0" u="none" strike="noStrike" cap="none" dirty="0">
              <a:solidFill>
                <a:schemeClr val="dk2"/>
              </a:solidFill>
              <a:latin typeface="Raleway" pitchFamily="2" charset="0"/>
            </a:endParaRP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r>
              <a:rPr kumimoji="0" lang="en-US" altLang="fr-FR" sz="1200" b="1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Modèle</a:t>
            </a:r>
            <a:r>
              <a:rPr kumimoji="0" lang="en-US" altLang="fr-FR" sz="1200" b="1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sz="1200" b="1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utilisé</a:t>
            </a:r>
            <a:r>
              <a:rPr kumimoji="0" lang="en-US" altLang="fr-FR" sz="1200" b="1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: Mask R-CNN + DeepLabV3+ (Cityscapes)</a:t>
            </a: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r>
              <a:rPr kumimoji="0" lang="en-US" altLang="fr-FR" sz="1200" b="1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Forces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: bonne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détection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des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objets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urbains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(voitures,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piétons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,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bâtiments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).</a:t>
            </a: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r>
              <a:rPr kumimoji="0" lang="en-US" altLang="fr-FR" sz="1200" b="1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Limites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: fusion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parfois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imprécise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, zones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uniformisées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à tort,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faible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généralisation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sur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scènes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naturelles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ou</a:t>
            </a:r>
            <a:r>
              <a:rPr kumimoji="0" lang="en-US" altLang="fr-FR" sz="1200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sz="1200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intérieures</a:t>
            </a:r>
            <a:endParaRPr kumimoji="0" lang="en-US" altLang="fr-FR" sz="1200" b="0" i="0" u="none" strike="noStrike" cap="none" normalizeH="0" baseline="0" dirty="0">
              <a:ln>
                <a:noFill/>
              </a:ln>
              <a:solidFill>
                <a:schemeClr val="dk2"/>
              </a:solidFill>
              <a:effectLst/>
              <a:latin typeface="Raleway" pitchFamily="2" charset="0"/>
            </a:endParaRP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endParaRPr lang="en-US" altLang="fr-FR" sz="1100" b="0" i="0" u="none" strike="noStrike" cap="none" dirty="0">
              <a:solidFill>
                <a:schemeClr val="dk2"/>
              </a:solidFill>
            </a:endParaRP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endParaRPr kumimoji="0" lang="en-US" altLang="fr-FR" sz="1100" b="0" i="0" u="none" strike="noStrike" cap="none" normalizeH="0" baseline="0" dirty="0">
              <a:ln>
                <a:noFill/>
              </a:ln>
              <a:solidFill>
                <a:schemeClr val="dk2"/>
              </a:solidFill>
              <a:effectLst/>
            </a:endParaRP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endParaRPr lang="en-US" altLang="fr-FR" sz="1100" b="0" i="0" u="none" strike="noStrike" cap="none" dirty="0">
              <a:solidFill>
                <a:schemeClr val="dk2"/>
              </a:solidFill>
            </a:endParaRP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endParaRPr kumimoji="0" lang="en-US" altLang="fr-FR" sz="1100" b="0" i="0" u="none" strike="noStrike" cap="none" normalizeH="0" baseline="0" dirty="0">
              <a:ln>
                <a:noFill/>
              </a:ln>
              <a:solidFill>
                <a:schemeClr val="dk2"/>
              </a:solidFill>
              <a:effectLst/>
            </a:endParaRP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endParaRPr lang="en-US" altLang="fr-FR" sz="1100" b="0" i="0" u="none" strike="noStrike" cap="none" dirty="0">
              <a:solidFill>
                <a:schemeClr val="dk2"/>
              </a:solidFill>
            </a:endParaRP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endParaRPr kumimoji="0" lang="en-US" altLang="fr-FR" sz="1100" b="0" i="0" u="none" strike="noStrike" cap="none" normalizeH="0" baseline="0" dirty="0">
              <a:ln>
                <a:noFill/>
              </a:ln>
              <a:solidFill>
                <a:schemeClr val="dk2"/>
              </a:solidFill>
              <a:effectLst/>
            </a:endParaRP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endParaRPr lang="en-US" altLang="fr-FR" sz="1100" b="0" i="0" u="none" strike="noStrike" cap="none" dirty="0">
              <a:solidFill>
                <a:schemeClr val="dk2"/>
              </a:solidFill>
            </a:endParaRPr>
          </a:p>
          <a:p>
            <a:pPr marL="0" lvl="0" indent="0" defTabSz="914400" eaLnBrk="0" fontAlgn="base" latinLnBrk="0" hangingPunct="0">
              <a:lnSpc>
                <a:spcPct val="105000"/>
              </a:lnSpc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endParaRPr kumimoji="0" lang="en-US" altLang="fr-FR" sz="1100" b="0" i="0" u="none" strike="noStrike" cap="none" normalizeH="0" baseline="0" dirty="0">
              <a:ln>
                <a:noFill/>
              </a:ln>
              <a:solidFill>
                <a:schemeClr val="dk2"/>
              </a:solidFill>
              <a:effectLst/>
            </a:endParaRPr>
          </a:p>
        </p:txBody>
      </p:sp>
      <p:pic>
        <p:nvPicPr>
          <p:cNvPr id="18" name="Image 17" descr="Une image contenant arbre, habits, peinture, Danse&#10;&#10;Le contenu généré par l’IA peut être incorrect.">
            <a:extLst>
              <a:ext uri="{FF2B5EF4-FFF2-40B4-BE49-F238E27FC236}">
                <a16:creationId xmlns:a16="http://schemas.microsoft.com/office/drawing/2014/main" id="{9EAB8349-D26E-4DF6-7233-8EC267755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467" y="2881338"/>
            <a:ext cx="2577833" cy="1759056"/>
          </a:xfrm>
          <a:prstGeom prst="rect">
            <a:avLst/>
          </a:prstGeom>
        </p:spPr>
      </p:pic>
      <p:pic>
        <p:nvPicPr>
          <p:cNvPr id="20" name="Image 19" descr="Une image contenant mur, intérieur, table, meubles">
            <a:extLst>
              <a:ext uri="{FF2B5EF4-FFF2-40B4-BE49-F238E27FC236}">
                <a16:creationId xmlns:a16="http://schemas.microsoft.com/office/drawing/2014/main" id="{DB8CFE57-6047-DEA3-1BCB-2AE5768BF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5986" y="2881338"/>
            <a:ext cx="2825999" cy="1759056"/>
          </a:xfrm>
          <a:prstGeom prst="rect">
            <a:avLst/>
          </a:prstGeom>
        </p:spPr>
      </p:pic>
      <p:pic>
        <p:nvPicPr>
          <p:cNvPr id="22" name="Image 21" descr="Une image contenant arbre, herbe, plein air, terrain de jeux">
            <a:extLst>
              <a:ext uri="{FF2B5EF4-FFF2-40B4-BE49-F238E27FC236}">
                <a16:creationId xmlns:a16="http://schemas.microsoft.com/office/drawing/2014/main" id="{812E1CB4-9768-5CE2-9953-23ABD2B482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700" y="2881338"/>
            <a:ext cx="2597170" cy="175905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lvl="0"/>
            <a:r>
              <a:rPr lang="fr-FR" dirty="0"/>
              <a:t>Résultats visuels – Version 2 (</a:t>
            </a:r>
            <a:r>
              <a:rPr lang="fr-FR" dirty="0" err="1"/>
              <a:t>DeepLab</a:t>
            </a:r>
            <a:r>
              <a:rPr lang="fr-FR" dirty="0"/>
              <a:t> COCO)</a:t>
            </a:r>
            <a:endParaRPr dirty="0"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1"/>
          </p:nvPr>
        </p:nvSpPr>
        <p:spPr>
          <a:xfrm>
            <a:off x="729450" y="1918150"/>
            <a:ext cx="7688700" cy="16468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fr-FR" altLang="fr-FR" sz="1400" b="1" dirty="0">
                <a:solidFill>
                  <a:schemeClr val="bg2"/>
                </a:solidFill>
                <a:latin typeface="Raleway" pitchFamily="2" charset="0"/>
              </a:rPr>
              <a:t>Modèle utilisé :</a:t>
            </a:r>
            <a:r>
              <a:rPr lang="fr-FR" altLang="fr-FR" sz="1400" dirty="0">
                <a:solidFill>
                  <a:schemeClr val="bg2"/>
                </a:solidFill>
                <a:latin typeface="Raleway" pitchFamily="2" charset="0"/>
              </a:rPr>
              <a:t> Mask R-CNN + DeepLabV3+ (COCO)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fr-FR" altLang="fr-FR" sz="1400" b="1" dirty="0">
                <a:solidFill>
                  <a:schemeClr val="bg2"/>
                </a:solidFill>
                <a:latin typeface="Raleway" pitchFamily="2" charset="0"/>
              </a:rPr>
              <a:t>Améliorations observées 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fr-FR" altLang="fr-FR" sz="1050" dirty="0">
                <a:solidFill>
                  <a:schemeClr val="bg2"/>
                </a:solidFill>
                <a:latin typeface="Raleway" pitchFamily="2" charset="0"/>
              </a:rPr>
              <a:t>Meilleure distinction entre </a:t>
            </a:r>
            <a:r>
              <a:rPr lang="fr-FR" altLang="fr-FR" sz="1050" i="1" dirty="0" err="1">
                <a:solidFill>
                  <a:schemeClr val="bg2"/>
                </a:solidFill>
                <a:latin typeface="Raleway" pitchFamily="2" charset="0"/>
              </a:rPr>
              <a:t>Things</a:t>
            </a:r>
            <a:r>
              <a:rPr lang="fr-FR" altLang="fr-FR" sz="1050" dirty="0">
                <a:solidFill>
                  <a:schemeClr val="bg2"/>
                </a:solidFill>
                <a:latin typeface="Raleway" pitchFamily="2" charset="0"/>
              </a:rPr>
              <a:t> et </a:t>
            </a:r>
            <a:r>
              <a:rPr lang="fr-FR" altLang="fr-FR" sz="1050" i="1" dirty="0" err="1">
                <a:solidFill>
                  <a:schemeClr val="bg2"/>
                </a:solidFill>
                <a:latin typeface="Raleway" pitchFamily="2" charset="0"/>
              </a:rPr>
              <a:t>Stuff</a:t>
            </a:r>
            <a:endParaRPr lang="fr-FR" altLang="fr-FR" sz="1050" dirty="0">
              <a:solidFill>
                <a:schemeClr val="bg2"/>
              </a:solidFill>
              <a:latin typeface="Raleway" pitchFamily="2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fr-FR" altLang="fr-FR" sz="1050" dirty="0">
                <a:solidFill>
                  <a:schemeClr val="bg2"/>
                </a:solidFill>
                <a:latin typeface="Raleway" pitchFamily="2" charset="0"/>
              </a:rPr>
              <a:t>Contours plus nets et fusion plus cohérente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fr-FR" altLang="fr-FR" sz="1050" dirty="0">
                <a:solidFill>
                  <a:schemeClr val="bg2"/>
                </a:solidFill>
                <a:latin typeface="Raleway" pitchFamily="2" charset="0"/>
              </a:rPr>
              <a:t>Meilleure généralisation sur toutes les scènes (urbaine, intérieure, naturelle)</a:t>
            </a:r>
            <a:endParaRPr sz="1050" dirty="0">
              <a:solidFill>
                <a:schemeClr val="bg2"/>
              </a:solidFill>
              <a:latin typeface="Raleway" pitchFamily="2" charset="0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400" dirty="0">
                <a:solidFill>
                  <a:schemeClr val="bg2"/>
                </a:solidFill>
                <a:latin typeface="Raleway" pitchFamily="2" charset="0"/>
                <a:ea typeface="Arial"/>
                <a:cs typeface="Arial"/>
                <a:sym typeface="Arial"/>
              </a:rPr>
              <a:t>		</a:t>
            </a:r>
            <a:endParaRPr sz="1400" dirty="0">
              <a:solidFill>
                <a:schemeClr val="bg2"/>
              </a:solidFill>
              <a:latin typeface="Raleway" pitchFamily="2" charset="0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bg2"/>
              </a:solidFill>
              <a:latin typeface="Raleway" pitchFamily="2" charset="0"/>
            </a:endParaRPr>
          </a:p>
        </p:txBody>
      </p:sp>
      <p:sp>
        <p:nvSpPr>
          <p:cNvPr id="131" name="Google Shape;131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7</a:t>
            </a:fld>
            <a:endParaRPr/>
          </a:p>
        </p:txBody>
      </p:sp>
      <p:pic>
        <p:nvPicPr>
          <p:cNvPr id="8" name="Image 7" descr="Une image contenant plein air, habits, arbre, personne">
            <a:extLst>
              <a:ext uri="{FF2B5EF4-FFF2-40B4-BE49-F238E27FC236}">
                <a16:creationId xmlns:a16="http://schemas.microsoft.com/office/drawing/2014/main" id="{B8C701CA-5CFC-4268-8C77-4A3E0884E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053" y="3102997"/>
            <a:ext cx="2525599" cy="1646853"/>
          </a:xfrm>
          <a:prstGeom prst="rect">
            <a:avLst/>
          </a:prstGeom>
        </p:spPr>
      </p:pic>
      <p:pic>
        <p:nvPicPr>
          <p:cNvPr id="10" name="Image 9" descr="Une image contenant mur, intérieur, table, décoration d’intérieur">
            <a:extLst>
              <a:ext uri="{FF2B5EF4-FFF2-40B4-BE49-F238E27FC236}">
                <a16:creationId xmlns:a16="http://schemas.microsoft.com/office/drawing/2014/main" id="{75CDC73D-41A9-B9DC-5738-7C1EAF584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0359" y="3102996"/>
            <a:ext cx="2630349" cy="1646853"/>
          </a:xfrm>
          <a:prstGeom prst="rect">
            <a:avLst/>
          </a:prstGeom>
        </p:spPr>
      </p:pic>
      <p:pic>
        <p:nvPicPr>
          <p:cNvPr id="12" name="Image 11" descr="Une image contenant plein air, herbe, terrain de jeux, parc">
            <a:extLst>
              <a:ext uri="{FF2B5EF4-FFF2-40B4-BE49-F238E27FC236}">
                <a16:creationId xmlns:a16="http://schemas.microsoft.com/office/drawing/2014/main" id="{B4F2221C-AFC4-3D6E-3311-F5F0AC4EDB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349" y="3102996"/>
            <a:ext cx="2737418" cy="164685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>
              <a:lnSpc>
                <a:spcPct val="90000"/>
              </a:lnSpc>
            </a:pPr>
            <a:r>
              <a:rPr lang="fr-FR"/>
              <a:t>Comparaison quantitative – Panoptic Quality (PQ)</a:t>
            </a:r>
          </a:p>
        </p:txBody>
      </p:sp>
      <p:sp>
        <p:nvSpPr>
          <p:cNvPr id="139" name="Google Shape;139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fr" sz="900" smtClean="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8</a:t>
            </a:fld>
            <a:endParaRPr lang="fr" sz="900"/>
          </a:p>
        </p:txBody>
      </p:sp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BB793BFA-8D81-855C-F38B-FE1F839C2A3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311700" y="1434067"/>
            <a:ext cx="4069800" cy="2476729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lvl="0" indent="0" defTabSz="914400" eaLnBrk="0" fontAlgn="base" latinLnBrk="0" hangingPunct="0"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r>
              <a:rPr kumimoji="0" lang="en-US" altLang="fr-FR" b="1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Métrique</a:t>
            </a:r>
            <a:r>
              <a:rPr kumimoji="0" lang="en-US" altLang="fr-FR" b="1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b="1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utilisée</a:t>
            </a:r>
            <a:r>
              <a:rPr kumimoji="0" lang="en-US" altLang="fr-FR" b="1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: Panoptic Quality (PQ)</a:t>
            </a:r>
          </a:p>
          <a:p>
            <a:pPr marL="0" lvl="0" indent="0" defTabSz="914400" eaLnBrk="0" fontAlgn="base" latinLnBrk="0" hangingPunct="0"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r>
              <a:rPr kumimoji="0" lang="en-US" altLang="fr-FR" b="1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Objectif</a:t>
            </a: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: </a:t>
            </a:r>
          </a:p>
          <a:p>
            <a:pPr marL="457200" lvl="1" indent="0" eaLnBrk="0" fontAlgn="base" hangingPunct="0"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</a:pPr>
            <a:r>
              <a:rPr kumimoji="0" lang="en-US" altLang="fr-FR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évaluer</a:t>
            </a: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la </a:t>
            </a:r>
            <a:r>
              <a:rPr kumimoji="0" lang="en-US" altLang="fr-FR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cohérence</a:t>
            </a: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globale</a:t>
            </a: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des segmentations (Things + Stuff)</a:t>
            </a:r>
          </a:p>
          <a:p>
            <a:pPr marL="0" lvl="0" indent="0" defTabSz="914400" eaLnBrk="0" fontAlgn="base" latinLnBrk="0" hangingPunct="0"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  <a:tabLst/>
            </a:pPr>
            <a:r>
              <a:rPr kumimoji="0" lang="en-US" altLang="fr-FR" b="1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Résultats</a:t>
            </a: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:</a:t>
            </a:r>
          </a:p>
          <a:p>
            <a:pPr marL="457200" lvl="1" indent="0" eaLnBrk="0" fontAlgn="base" hangingPunct="0"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</a:pP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PQ moyen Version 1 </a:t>
            </a:r>
            <a:r>
              <a:rPr kumimoji="0" lang="en-US" altLang="fr-FR" b="0" i="0" u="none" strike="noStrike" cap="none" normalizeH="0" baseline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→ </a:t>
            </a:r>
            <a:r>
              <a:rPr lang="fr-FR" altLang="fr-FR">
                <a:solidFill>
                  <a:schemeClr val="dk2"/>
                </a:solidFill>
                <a:latin typeface="Raleway" pitchFamily="2" charset="0"/>
              </a:rPr>
              <a:t>0,473</a:t>
            </a:r>
            <a:endParaRPr kumimoji="0" lang="en-US" altLang="fr-FR" i="0" u="none" strike="noStrike" cap="none" normalizeH="0" baseline="0" dirty="0">
              <a:ln>
                <a:noFill/>
              </a:ln>
              <a:solidFill>
                <a:schemeClr val="dk2"/>
              </a:solidFill>
              <a:effectLst/>
              <a:latin typeface="Raleway" pitchFamily="2" charset="0"/>
            </a:endParaRPr>
          </a:p>
          <a:p>
            <a:pPr marL="457200" lvl="1" indent="0" eaLnBrk="0" fontAlgn="base" hangingPunct="0"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</a:pP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PQ moyen Version 2 → </a:t>
            </a:r>
            <a:r>
              <a:rPr lang="en-US" altLang="fr-FR" dirty="0">
                <a:solidFill>
                  <a:schemeClr val="dk2"/>
                </a:solidFill>
                <a:latin typeface="Raleway" pitchFamily="2" charset="0"/>
              </a:rPr>
              <a:t>0,512</a:t>
            </a:r>
            <a:endParaRPr kumimoji="0" lang="en-US" altLang="fr-FR" b="0" i="0" u="none" strike="noStrike" cap="none" normalizeH="0" baseline="0" dirty="0">
              <a:ln>
                <a:noFill/>
              </a:ln>
              <a:solidFill>
                <a:schemeClr val="dk2"/>
              </a:solidFill>
              <a:effectLst/>
              <a:latin typeface="Raleway" pitchFamily="2" charset="0"/>
            </a:endParaRPr>
          </a:p>
          <a:p>
            <a:pPr marL="457200" lvl="1" indent="0" eaLnBrk="0" fontAlgn="base" hangingPunct="0">
              <a:spcAft>
                <a:spcPts val="600"/>
              </a:spcAft>
              <a:buClr>
                <a:srgbClr val="000000"/>
              </a:buClr>
              <a:buSzTx/>
              <a:buFont typeface="Arial"/>
              <a:buChar char="•"/>
            </a:pP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Gain global : +8 % de </a:t>
            </a:r>
            <a:r>
              <a:rPr kumimoji="0" lang="en-US" altLang="fr-FR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qualité</a:t>
            </a: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 </a:t>
            </a:r>
            <a:r>
              <a:rPr kumimoji="0" lang="en-US" altLang="fr-FR" b="0" i="0" u="none" strike="noStrike" cap="none" normalizeH="0" baseline="0" dirty="0" err="1">
                <a:ln>
                  <a:noFill/>
                </a:ln>
                <a:solidFill>
                  <a:schemeClr val="dk2"/>
                </a:solidFill>
                <a:effectLst/>
                <a:latin typeface="Raleway" pitchFamily="2" charset="0"/>
              </a:rPr>
              <a:t>panoptique</a:t>
            </a:r>
            <a:endParaRPr kumimoji="0" lang="en-US" altLang="fr-FR" b="0" i="0" u="none" strike="noStrike" cap="none" normalizeH="0" baseline="0" dirty="0">
              <a:ln>
                <a:noFill/>
              </a:ln>
              <a:solidFill>
                <a:schemeClr val="dk2"/>
              </a:solidFill>
              <a:effectLst/>
              <a:latin typeface="Raleway" pitchFamily="2" charset="0"/>
            </a:endParaRPr>
          </a:p>
          <a:p>
            <a:pPr marL="0" lvl="0" indent="0" defTabSz="914400" eaLnBrk="0" fontAlgn="base" latinLnBrk="0" hangingPunct="0">
              <a:spcAft>
                <a:spcPts val="600"/>
              </a:spcAft>
              <a:buClr>
                <a:srgbClr val="000000"/>
              </a:buClr>
              <a:buSzTx/>
              <a:buFont typeface="Arial"/>
              <a:buNone/>
              <a:tabLst/>
            </a:pPr>
            <a:endParaRPr kumimoji="0" lang="en-US" altLang="fr-FR" b="0" i="0" u="none" strike="noStrike" cap="none" normalizeH="0" baseline="0" dirty="0">
              <a:ln>
                <a:noFill/>
              </a:ln>
              <a:solidFill>
                <a:schemeClr val="dk2"/>
              </a:solidFill>
              <a:effectLst/>
            </a:endParaRPr>
          </a:p>
        </p:txBody>
      </p:sp>
      <p:pic>
        <p:nvPicPr>
          <p:cNvPr id="8" name="Image 7" descr="Une image contenant texte, capture d’écran, diagramme, ligne&#10;&#10;Le contenu généré par l’IA peut être incorrect.">
            <a:extLst>
              <a:ext uri="{FF2B5EF4-FFF2-40B4-BE49-F238E27FC236}">
                <a16:creationId xmlns:a16="http://schemas.microsoft.com/office/drawing/2014/main" id="{F1F34EDA-685C-5323-13DD-15F767232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0" y="1232704"/>
            <a:ext cx="4463487" cy="267809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>
            <a:spLocks noGrp="1"/>
          </p:cNvSpPr>
          <p:nvPr>
            <p:ph type="title"/>
          </p:nvPr>
        </p:nvSpPr>
        <p:spPr>
          <a:xfrm>
            <a:off x="727650" y="1175018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lvl="0"/>
            <a:r>
              <a:rPr lang="fr-FR" dirty="0"/>
              <a:t>Analyse &amp; Discussion</a:t>
            </a:r>
            <a:endParaRPr dirty="0"/>
          </a:p>
        </p:txBody>
      </p:sp>
      <p:sp>
        <p:nvSpPr>
          <p:cNvPr id="146" name="Google Shape;146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9</a:t>
            </a:fld>
            <a:endParaRPr/>
          </a:p>
        </p:txBody>
      </p:sp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B736B801-2C10-1D63-19BF-C13466E583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27650" y="1810726"/>
            <a:ext cx="7948207" cy="2954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Résultats satisfaisants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 : bonne détection des objets et cohérence visuelle globale.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Fusion efficace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 : la combinaison Mask R-CNN + DeepLabV3+ améliore la continuité des surfaces.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Amélioration quantitative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 : +8 % de </a:t>
            </a:r>
            <a:r>
              <a:rPr kumimoji="0" lang="fr-FR" altLang="fr-FR" sz="1600" b="0" i="1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Panoptic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 </a:t>
            </a:r>
            <a:r>
              <a:rPr kumimoji="0" lang="fr-FR" altLang="fr-FR" sz="1600" b="0" i="1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Quality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 (PQ)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 entre V1 et V2.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Limites observées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 :</a:t>
            </a:r>
          </a:p>
          <a:p>
            <a:pPr marL="45720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objets petits ou partiellement cachés mal détectés,</a:t>
            </a:r>
          </a:p>
          <a:p>
            <a:pPr marL="45720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temps d’exécution plus long pour la version COCO.</a:t>
            </a:r>
            <a:endParaRPr lang="fr-FR" altLang="fr-FR" sz="1400" dirty="0">
              <a:solidFill>
                <a:schemeClr val="bg2"/>
              </a:solidFill>
              <a:latin typeface="Raleway" pitchFamily="2" charset="0"/>
            </a:endParaRPr>
          </a:p>
          <a:p>
            <a:pPr marL="45720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fr-FR" altLang="fr-FR" sz="1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Raleway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En résumé :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Raleway" pitchFamily="2" charset="0"/>
              </a:rPr>
              <a:t> le modèle V2 est plus robuste et plus généraliste, mais perfectible sur les détails fins.</a:t>
            </a:r>
          </a:p>
          <a:p>
            <a:pPr marL="0" lv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fr-FR" sz="1600" dirty="0">
                <a:solidFill>
                  <a:schemeClr val="bg2"/>
                </a:solidFill>
                <a:latin typeface="Raleway" pitchFamily="2" charset="0"/>
              </a:rPr>
              <a:t>Ces résultats montrent l’intérêt de combiner deux modèles complémentaires pour une segmentation panoptique plus cohérente.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Raleway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1AC9E9A3-1307-48FF-8D27-0408ED0D677F}">
  <we:reference id="wa200005566" version="3.0.0.2" store="fr-F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784</Words>
  <Application>Microsoft Office PowerPoint</Application>
  <PresentationFormat>Affichage à l'écran (16:9)</PresentationFormat>
  <Paragraphs>101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Lato</vt:lpstr>
      <vt:lpstr>Raleway </vt:lpstr>
      <vt:lpstr>Raleway</vt:lpstr>
      <vt:lpstr>Streamline</vt:lpstr>
      <vt:lpstr>Segmentation Panoptique  Projet de Traitement d’Images – Master SI 2025/2026   Réalisé par: BOUANZOUL Ahmed Walid                   Groupe : SI 1</vt:lpstr>
      <vt:lpstr>Introduction &amp; Objectif du projet:</vt:lpstr>
      <vt:lpstr>État de l’art – Méthodes récentes (2017–2022)</vt:lpstr>
      <vt:lpstr>Pipeline du projet</vt:lpstr>
      <vt:lpstr>Implémentation logicielle</vt:lpstr>
      <vt:lpstr>Résultats visuels – Version 1 (DeepLab Cityscapes)</vt:lpstr>
      <vt:lpstr>Résultats visuels – Version 2 (DeepLab COCO)</vt:lpstr>
      <vt:lpstr>Comparaison quantitative – Panoptic Quality (PQ)</vt:lpstr>
      <vt:lpstr>Analyse &amp; Discussion</vt:lpstr>
      <vt:lpstr>Conclusion &amp; Perspectives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walid bouanzoul</cp:lastModifiedBy>
  <cp:revision>7</cp:revision>
  <dcterms:modified xsi:type="dcterms:W3CDTF">2025-11-06T09:41:38Z</dcterms:modified>
</cp:coreProperties>
</file>